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29"/>
  </p:notesMasterIdLst>
  <p:sldIdLst>
    <p:sldId id="258" r:id="rId3"/>
    <p:sldId id="353" r:id="rId4"/>
    <p:sldId id="370" r:id="rId5"/>
    <p:sldId id="394" r:id="rId6"/>
    <p:sldId id="386" r:id="rId7"/>
    <p:sldId id="388" r:id="rId8"/>
    <p:sldId id="423" r:id="rId9"/>
    <p:sldId id="422" r:id="rId10"/>
    <p:sldId id="391" r:id="rId11"/>
    <p:sldId id="400" r:id="rId12"/>
    <p:sldId id="399" r:id="rId13"/>
    <p:sldId id="402" r:id="rId14"/>
    <p:sldId id="328" r:id="rId15"/>
    <p:sldId id="403" r:id="rId16"/>
    <p:sldId id="410" r:id="rId17"/>
    <p:sldId id="411" r:id="rId18"/>
    <p:sldId id="412" r:id="rId19"/>
    <p:sldId id="413" r:id="rId20"/>
    <p:sldId id="414" r:id="rId21"/>
    <p:sldId id="393" r:id="rId22"/>
    <p:sldId id="418" r:id="rId23"/>
    <p:sldId id="415" r:id="rId24"/>
    <p:sldId id="417" r:id="rId25"/>
    <p:sldId id="420" r:id="rId26"/>
    <p:sldId id="419" r:id="rId27"/>
    <p:sldId id="424" r:id="rId28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54"/>
    <a:srgbClr val="FBD025"/>
    <a:srgbClr val="23C2BC"/>
    <a:srgbClr val="7A7A7A"/>
    <a:srgbClr val="2C2C2C"/>
    <a:srgbClr val="F0F0F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69" autoAdjust="0"/>
  </p:normalViewPr>
  <p:slideViewPr>
    <p:cSldViewPr>
      <p:cViewPr>
        <p:scale>
          <a:sx n="110" d="100"/>
          <a:sy n="110" d="100"/>
        </p:scale>
        <p:origin x="-648" y="-6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2/19/2015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always</a:t>
            </a:r>
            <a:r>
              <a:rPr lang="en-US" baseline="0" dirty="0" smtClean="0"/>
              <a:t> something to learn – humility helps you to learn from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/>
              <a:t>As demonstrated by Nobel Laureate Daniel </a:t>
            </a:r>
            <a:r>
              <a:rPr lang="en-US" kern="0" dirty="0" err="1" smtClean="0"/>
              <a:t>Kahneman</a:t>
            </a:r>
            <a:r>
              <a:rPr lang="en-US" kern="0" dirty="0" smtClean="0"/>
              <a:t>, it can be quite difficult to think rationally.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513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17" r:id="rId3"/>
  </p:sldLayoutIdLst>
  <p:transition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333500"/>
            <a:ext cx="8469313" cy="2627312"/>
          </a:xfrm>
        </p:spPr>
        <p:txBody>
          <a:bodyPr/>
          <a:lstStyle/>
          <a:p>
            <a:pPr>
              <a:defRPr/>
            </a:pPr>
            <a:r>
              <a:rPr lang="en-US" sz="9000" dirty="0" smtClean="0"/>
              <a:t/>
            </a:r>
            <a:br>
              <a:rPr lang="en-US" sz="9000" dirty="0" smtClean="0"/>
            </a:br>
            <a:r>
              <a:rPr lang="en-US" sz="9000" dirty="0" smtClean="0"/>
              <a:t>DATA SCIENCE</a:t>
            </a:r>
            <a:br>
              <a:rPr lang="en-US" sz="9000" dirty="0" smtClean="0"/>
            </a:br>
            <a:r>
              <a:rPr lang="en-US" sz="6000" dirty="0" smtClean="0"/>
              <a:t>Class 1: Intro to Data Science</a:t>
            </a:r>
            <a:endParaRPr lang="en-US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HOW DATA SCIENTISTS ADD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028700"/>
            <a:ext cx="8534400" cy="35052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Data mining techniques generally add value by doing one of four things: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arenR"/>
            </a:pPr>
            <a:r>
              <a:rPr lang="en-US" dirty="0" smtClean="0"/>
              <a:t>Predicting the bad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 smtClean="0"/>
              <a:t>Identifying </a:t>
            </a:r>
            <a:r>
              <a:rPr lang="en-US" dirty="0"/>
              <a:t>the good</a:t>
            </a:r>
          </a:p>
          <a:p>
            <a:pPr marL="457200" indent="-457200">
              <a:lnSpc>
                <a:spcPct val="150000"/>
              </a:lnSpc>
              <a:buSzPct val="100000"/>
              <a:buFont typeface="Lucida Grande"/>
              <a:buAutoNum type="arabicParenR"/>
            </a:pPr>
            <a:r>
              <a:rPr lang="en-US" dirty="0"/>
              <a:t>Automating existing </a:t>
            </a:r>
            <a:r>
              <a:rPr lang="en-US" dirty="0" smtClean="0"/>
              <a:t>processes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Data scientists can be found within many fields: let’s look at some additional examples to motivate this course.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14337" y="4762500"/>
            <a:ext cx="7537107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100" b="1" dirty="0" smtClean="0"/>
              <a:t>Source:  </a:t>
            </a:r>
            <a:r>
              <a:rPr lang="en-US" sz="1100" dirty="0" smtClean="0"/>
              <a:t>https</a:t>
            </a:r>
            <a:r>
              <a:rPr lang="en-US" sz="1100" dirty="0"/>
              <a:t>://www.youtube.com/watch?v=fPzmnRj671Y</a:t>
            </a:r>
          </a:p>
        </p:txBody>
      </p:sp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7772400" cy="4572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#1: Predicting Neonatal Infection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b="1" dirty="0">
              <a:sym typeface="Gill Sans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6" y="1104901"/>
            <a:ext cx="587266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Children born prematurely are at high risk of developing infections, many of which are not detected until after the baby is sick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Detect subtle patterns in the data that predicts infection before it occurs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6736" y="3086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algn="l" eaLnBrk="0" hangingPunct="0">
              <a:buSzPct val="69000"/>
            </a:pPr>
            <a:r>
              <a:rPr lang="en-US" sz="2000" b="1" kern="0" dirty="0"/>
              <a:t>Data: </a:t>
            </a:r>
            <a:r>
              <a:rPr lang="en-US" sz="2000" kern="0" dirty="0"/>
              <a:t>16 vital signs such as heart rate, respiration rate, blood pressure, etc…</a:t>
            </a:r>
          </a:p>
          <a:p>
            <a:pPr algn="l" eaLnBrk="0" hangingPunct="0">
              <a:buSzPct val="69000"/>
              <a:buFont typeface="Lucida Grande"/>
              <a:buNone/>
            </a:pPr>
            <a:endParaRPr lang="en-US" sz="2000" b="1" kern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0" hangingPunct="0">
              <a:buSzPct val="69000"/>
              <a:buFont typeface="Lucida Grande"/>
              <a:buNone/>
            </a:pPr>
            <a:r>
              <a:rPr lang="en-US" sz="2000" b="1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Impact</a:t>
            </a:r>
            <a:r>
              <a:rPr lang="en-US" sz="2000" b="1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</a:t>
            </a:r>
            <a:r>
              <a:rPr lang="en-US" sz="2000" kern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able </a:t>
            </a:r>
            <a:r>
              <a:rPr lang="en-US" sz="2000" kern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predict the onset of infection 24 hours before the traditional symptoms of infection appear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0537" y="4788058"/>
            <a:ext cx="71654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00" b="1" dirty="0" smtClean="0"/>
              <a:t>Image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www.babycaretips4u.com/wp-content/uploads/2014/03/premature-baby.jpg</a:t>
            </a:r>
          </a:p>
          <a:p>
            <a:pPr algn="l"/>
            <a:r>
              <a:rPr lang="en-US" sz="1000" b="1" dirty="0" smtClean="0"/>
              <a:t>Case Study</a:t>
            </a:r>
            <a:r>
              <a:rPr lang="en-US" sz="1000" dirty="0" smtClean="0"/>
              <a:t>: http</a:t>
            </a:r>
            <a:r>
              <a:rPr lang="en-US" sz="1000" dirty="0"/>
              <a:t>://</a:t>
            </a:r>
            <a:r>
              <a:rPr lang="en-US" sz="1000" dirty="0" smtClean="0"/>
              <a:t>www.amazon.com/Big-Data-Revolution-Transform-Think/dp/0544002695</a:t>
            </a:r>
            <a:endParaRPr lang="en-US" sz="1000" dirty="0"/>
          </a:p>
        </p:txBody>
      </p:sp>
      <p:pic>
        <p:nvPicPr>
          <p:cNvPr id="3078" name="Picture 6" descr="http://www.babycaretips4u.com/wp-content/uploads/2014/03/premature-bab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04" y="1181100"/>
            <a:ext cx="2433133" cy="1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7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Example #2: Automating Government Paper-Pushing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04901"/>
            <a:ext cx="60960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Problem:</a:t>
            </a:r>
            <a:r>
              <a:rPr lang="en-US" kern="0" dirty="0" smtClean="0"/>
              <a:t> Processing disability claims at the Social Security Administration is a time-intensive process, with many claims taking over 2 years to adjudicate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Goal: </a:t>
            </a:r>
            <a:r>
              <a:rPr lang="en-US" kern="0" dirty="0" smtClean="0"/>
              <a:t>Automate the approval of a subset of the “simplest” disability claims</a:t>
            </a:r>
          </a:p>
          <a:p>
            <a:pPr marL="0" indent="0">
              <a:lnSpc>
                <a:spcPct val="100000"/>
              </a:lnSpc>
              <a:buFont typeface="Lucida Grande"/>
              <a:buNone/>
            </a:pPr>
            <a:endParaRPr lang="en-US" kern="0" dirty="0"/>
          </a:p>
          <a:p>
            <a:pPr marL="0" indent="0">
              <a:lnSpc>
                <a:spcPct val="100000"/>
              </a:lnSpc>
              <a:buFont typeface="Lucida Grande"/>
              <a:buNone/>
            </a:pPr>
            <a:r>
              <a:rPr lang="en-US" b="1" kern="0" dirty="0" smtClean="0"/>
              <a:t>Data: </a:t>
            </a:r>
            <a:r>
              <a:rPr lang="en-US" kern="0" dirty="0" smtClean="0"/>
              <a:t>Free text in the claims form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6736" y="3848100"/>
            <a:ext cx="8167853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buFont typeface="Lucida Grande"/>
              <a:buNone/>
            </a:pPr>
            <a:r>
              <a:rPr lang="en-US" sz="2000" b="1" kern="0" dirty="0"/>
              <a:t>Impact: </a:t>
            </a:r>
            <a:r>
              <a:rPr lang="en-US" sz="2000" kern="0" dirty="0" smtClean="0"/>
              <a:t>Able to fully automate 20% of the simplest claims. Rating accuracy of the algorithm is higher than the average claims examiner.</a:t>
            </a:r>
            <a:endParaRPr lang="en-US" sz="2000" kern="0" dirty="0"/>
          </a:p>
        </p:txBody>
      </p:sp>
      <p:pic>
        <p:nvPicPr>
          <p:cNvPr id="6148" name="Picture 4" descr="http://honda.house.gov/sites/honda.house.gov/files/wysiwyg_uploaded/SSA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745" y="1257300"/>
            <a:ext cx="1782532" cy="17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4637" y="4762500"/>
            <a:ext cx="91199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1000" b="1" dirty="0" smtClean="0"/>
              <a:t>Case Study: </a:t>
            </a:r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smtClean="0"/>
              <a:t>datamininglab.com/images/case-studies/ERI_Text_Mining_SSA_Claims_for_Disability_Approval.pdf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0742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238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the data </a:t>
            </a:r>
            <a:r>
              <a:rPr lang="en-US" sz="7500" dirty="0" smtClean="0"/>
              <a:t>SCIENCE workflow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64770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526832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</a:t>
            </a:r>
            <a:r>
              <a:rPr lang="en-US" dirty="0" smtClean="0"/>
              <a:t>Science WORKFLOW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 bwMode="auto">
          <a:xfrm>
            <a:off x="566737" y="1181099"/>
            <a:ext cx="816785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0.	Define the problem / question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I. 	Identify </a:t>
            </a:r>
            <a:r>
              <a:rPr lang="en-US" sz="2400" b="1" dirty="0"/>
              <a:t>and collect </a:t>
            </a:r>
            <a:r>
              <a:rPr lang="en-US" sz="2400" b="1" dirty="0" smtClean="0"/>
              <a:t>data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II. 	Explore and prepare data</a:t>
            </a:r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III. 	Build and evaluate model</a:t>
            </a:r>
            <a:endParaRPr lang="en-US" sz="2400" b="1" dirty="0"/>
          </a:p>
          <a:p>
            <a:pPr marL="0" indent="0">
              <a:lnSpc>
                <a:spcPct val="150000"/>
              </a:lnSpc>
              <a:buSzPct val="100000"/>
              <a:buNone/>
            </a:pPr>
            <a:r>
              <a:rPr lang="en-US" sz="2400" b="1" dirty="0" smtClean="0"/>
              <a:t>IV. 	Communicate </a:t>
            </a:r>
            <a:r>
              <a:rPr lang="en-US" sz="24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5285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0. Define the </a:t>
            </a:r>
            <a:br>
              <a:rPr lang="en-US" sz="7500" dirty="0" smtClean="0"/>
            </a:br>
            <a:r>
              <a:rPr lang="en-US" sz="7500" dirty="0" smtClean="0"/>
              <a:t>Problem / </a:t>
            </a:r>
            <a:br>
              <a:rPr lang="en-US" sz="7500" dirty="0" smtClean="0"/>
            </a:br>
            <a:r>
              <a:rPr lang="en-US" sz="7500" dirty="0" smtClean="0"/>
              <a:t>Question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infection before it occurs?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Can I predict claim approval from the start of the process?</a:t>
            </a:r>
          </a:p>
        </p:txBody>
      </p:sp>
    </p:spTree>
    <p:extLst>
      <p:ext uri="{BB962C8B-B14F-4D97-AF65-F5344CB8AC3E}">
        <p14:creationId xmlns:p14="http://schemas.microsoft.com/office/powerpoint/2010/main" val="2489295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IDENTIFY AND </a:t>
            </a:r>
            <a:br>
              <a:rPr lang="en-US" sz="7500" dirty="0" smtClean="0"/>
            </a:br>
            <a:r>
              <a:rPr lang="en-US" sz="7500" dirty="0" smtClean="0"/>
              <a:t>COLLECT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Vital Areas: Heart Rate, Blood Pressure, etc…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Want to collect all data on the claim form (mostly free text)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II. EXPLORE AND </a:t>
            </a:r>
            <a:br>
              <a:rPr lang="en-US" sz="7500" dirty="0" smtClean="0"/>
            </a:br>
            <a:r>
              <a:rPr lang="en-US" sz="7500" dirty="0" smtClean="0"/>
              <a:t>PREPARE DATA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Aggregate data at the minute level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Cluster like words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III. BUILD AND</a:t>
            </a:r>
            <a:br>
              <a:rPr lang="en-US" sz="7500" dirty="0" smtClean="0"/>
            </a:br>
            <a:r>
              <a:rPr lang="en-US" sz="7500" dirty="0" smtClean="0"/>
              <a:t>EVALUATE Models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Compare Decision Tree with Logistic Regression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Start with Naïve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IV. COMMUNICATE </a:t>
            </a:r>
            <a:br>
              <a:rPr lang="en-US" sz="7500" dirty="0" smtClean="0"/>
            </a:br>
            <a:r>
              <a:rPr lang="en-US" sz="7500" dirty="0" smtClean="0"/>
              <a:t>RESULTS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19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THE DATA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SCIENCE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WORKFLOW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6186868" y="1332185"/>
            <a:ext cx="2103120" cy="1371600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custom dashboard for doctors and nurses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6218491" y="3221736"/>
            <a:ext cx="2103120" cy="1371600"/>
          </a:xfrm>
          <a:prstGeom prst="wedgeRoundRectCallout">
            <a:avLst>
              <a:gd name="adj1" fmla="val -20833"/>
              <a:gd name="adj2" fmla="val 66667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1" dirty="0">
                <a:solidFill>
                  <a:schemeClr val="bg1"/>
                </a:solidFill>
              </a:rPr>
              <a:t>Create  report and dashboard proof of concept</a:t>
            </a:r>
          </a:p>
        </p:txBody>
      </p:sp>
    </p:spTree>
    <p:extLst>
      <p:ext uri="{BB962C8B-B14F-4D97-AF65-F5344CB8AC3E}">
        <p14:creationId xmlns:p14="http://schemas.microsoft.com/office/powerpoint/2010/main" val="2063067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0.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whAT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Is A Data Scientist?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 How Data Scientists Add Value</a:t>
            </a:r>
            <a:b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II. 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>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 the Data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SCIENCE </a:t>
            </a: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Workflow</a:t>
            </a:r>
            <a: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  <a:t/>
            </a:r>
            <a:br>
              <a:rPr lang="en-US" sz="3000" dirty="0">
                <a:latin typeface="PFDinTextCompPro-Bold" charset="0"/>
                <a:ea typeface="ヒラギノ角ゴ ProN W6" charset="0"/>
                <a:cs typeface="ヒラギノ角ゴ ProN W6" charset="0"/>
              </a:rPr>
            </a:br>
            <a:r>
              <a:rPr lang="en-US" sz="3000" dirty="0" smtClean="0">
                <a:latin typeface="PFDinTextCompPro-Bold" charset="0"/>
                <a:ea typeface="ヒラギノ角ゴ ProN W6" charset="0"/>
                <a:cs typeface="ヒラギノ角ゴ ProN W6" charset="0"/>
              </a:rPr>
              <a:t>III.  Qualities of a good Data Scientist</a:t>
            </a:r>
            <a:endParaRPr lang="en-US" sz="3000" cap="none" dirty="0">
              <a:latin typeface="PFDinTextCompPro-Bold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50288" y="565150"/>
            <a:ext cx="254000" cy="311150"/>
          </a:xfrm>
        </p:spPr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AGENDA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 smtClean="0"/>
              <a:t>III. Qualities of a good data scientist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10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21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066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Communicates </a:t>
            </a:r>
            <a:br>
              <a:rPr lang="en-US" sz="7200" dirty="0" smtClean="0"/>
            </a:br>
            <a:r>
              <a:rPr lang="en-US" sz="7200" dirty="0" smtClean="0"/>
              <a:t>Clearly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40206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22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8524139" cy="37227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7200" dirty="0" smtClean="0"/>
              <a:t>Understands </a:t>
            </a:r>
            <a:br>
              <a:rPr lang="en-US" sz="7200" dirty="0" smtClean="0"/>
            </a:br>
            <a:r>
              <a:rPr lang="en-US" sz="7200" dirty="0" smtClean="0"/>
              <a:t>the pros &amp; cons </a:t>
            </a:r>
            <a:br>
              <a:rPr lang="en-US" sz="7200" dirty="0" smtClean="0"/>
            </a:br>
            <a:r>
              <a:rPr lang="en-US" sz="7200" dirty="0" smtClean="0"/>
              <a:t>of different </a:t>
            </a:r>
            <a:r>
              <a:rPr lang="en-US" sz="7200" dirty="0" smtClean="0"/>
              <a:t>techniques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12622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23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58571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5400" dirty="0"/>
              <a:t>STATISTICIANS, LIKE ARTISTS, have the bad habit of falling in love with their models</a:t>
            </a:r>
            <a:br>
              <a:rPr lang="en-US" sz="5400" dirty="0"/>
            </a:br>
            <a:r>
              <a:rPr lang="en-US" sz="5400" dirty="0"/>
              <a:t>- George Box</a:t>
            </a:r>
          </a:p>
        </p:txBody>
      </p:sp>
      <p:pic>
        <p:nvPicPr>
          <p:cNvPr id="7" name="Picture 8" descr="http://upload.wikimedia.org/wikipedia/commons/a/a2/GeorgeEP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t="4237" r="6881" b="4750"/>
          <a:stretch/>
        </p:blipFill>
        <p:spPr bwMode="auto">
          <a:xfrm>
            <a:off x="6298797" y="1094130"/>
            <a:ext cx="2649940" cy="389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283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768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 smtClean="0"/>
              <a:t>Retains </a:t>
            </a:r>
            <a:br>
              <a:rPr lang="en-US" sz="7200" dirty="0" smtClean="0"/>
            </a:br>
            <a:r>
              <a:rPr lang="en-US" sz="7200" dirty="0" smtClean="0"/>
              <a:t>Intellectual </a:t>
            </a:r>
            <a:br>
              <a:rPr lang="en-US" sz="7200" dirty="0" smtClean="0"/>
            </a:br>
            <a:r>
              <a:rPr lang="en-US" sz="7200" dirty="0" smtClean="0"/>
              <a:t>Humility</a:t>
            </a:r>
            <a:endParaRPr lang="en-US" sz="7200" dirty="0"/>
          </a:p>
        </p:txBody>
      </p:sp>
      <p:sp>
        <p:nvSpPr>
          <p:cNvPr id="7" name="Oval 6"/>
          <p:cNvSpPr/>
          <p:nvPr/>
        </p:nvSpPr>
        <p:spPr bwMode="auto">
          <a:xfrm>
            <a:off x="4452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4803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9" name="Oval 8"/>
          <p:cNvSpPr/>
          <p:nvPr/>
        </p:nvSpPr>
        <p:spPr bwMode="auto">
          <a:xfrm>
            <a:off x="5188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4734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564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6915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7300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6908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13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5864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6248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5819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5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0798" y="1104900"/>
            <a:ext cx="3875939" cy="37227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7200" dirty="0"/>
              <a:t>Asks Rational </a:t>
            </a:r>
            <a:r>
              <a:rPr lang="en-US" sz="7200" dirty="0" smtClean="0"/>
              <a:t>Questions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16028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26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lnSpc>
                <a:spcPts val="2448"/>
              </a:lnSpc>
              <a:buNone/>
              <a:defRPr/>
            </a:pPr>
            <a:r>
              <a:rPr lang="en-US" dirty="0"/>
              <a:t>Qualities of a good data scientist</a:t>
            </a:r>
          </a:p>
        </p:txBody>
      </p:sp>
      <p:pic>
        <p:nvPicPr>
          <p:cNvPr id="1026" name="Picture 2" descr="http://upload.wikimedia.org/wikipedia/en/c/c1/Thinking,_Fast_and_S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27" y="1170590"/>
            <a:ext cx="2560410" cy="38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ular Callout 10"/>
          <p:cNvSpPr/>
          <p:nvPr/>
        </p:nvSpPr>
        <p:spPr bwMode="auto">
          <a:xfrm>
            <a:off x="1404937" y="3910844"/>
            <a:ext cx="2103120" cy="851656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FBD025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</a:rPr>
              <a:t>The </a:t>
            </a:r>
            <a:r>
              <a:rPr lang="en-US" sz="2000" b="1" dirty="0" smtClean="0">
                <a:solidFill>
                  <a:schemeClr val="bg1"/>
                </a:solidFill>
              </a:rPr>
              <a:t>Anchoring </a:t>
            </a:r>
            <a:r>
              <a:rPr lang="en-US" sz="2000" b="1" dirty="0">
                <a:solidFill>
                  <a:schemeClr val="bg1"/>
                </a:solidFill>
              </a:rPr>
              <a:t>Effect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64217" y="2705100"/>
            <a:ext cx="2103120" cy="851656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FF0054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Law of Small Numbers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09497" y="2463044"/>
            <a:ext cx="2103120" cy="851656"/>
          </a:xfrm>
          <a:prstGeom prst="wedgeRoundRectCallout">
            <a:avLst>
              <a:gd name="adj1" fmla="val -20833"/>
              <a:gd name="adj2" fmla="val 66060"/>
              <a:gd name="adj3" fmla="val 16667"/>
            </a:avLst>
          </a:prstGeom>
          <a:solidFill>
            <a:srgbClr val="23C2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000" b="1" dirty="0" smtClean="0">
                <a:solidFill>
                  <a:schemeClr val="bg1"/>
                </a:solidFill>
              </a:rPr>
              <a:t>The Hindsight Illusion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 bwMode="auto">
          <a:xfrm>
            <a:off x="414337" y="1181100"/>
            <a:ext cx="52578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As demonstrated by Nobel Laureate Daniel </a:t>
            </a:r>
            <a:r>
              <a:rPr lang="en-US" kern="0" dirty="0" err="1" smtClean="0"/>
              <a:t>Kahneman</a:t>
            </a:r>
            <a:r>
              <a:rPr lang="en-US" kern="0" dirty="0" smtClean="0"/>
              <a:t>, i</a:t>
            </a:r>
            <a:r>
              <a:rPr lang="en-US" kern="0" dirty="0" smtClean="0"/>
              <a:t>t can be difficult to think rationally.</a:t>
            </a:r>
            <a:endParaRPr 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2826601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9243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0</a:t>
            </a:r>
            <a:r>
              <a:rPr lang="en-US" sz="6600" dirty="0" smtClean="0"/>
              <a:t>. </a:t>
            </a:r>
            <a:r>
              <a:rPr lang="en-US" sz="6600" dirty="0" smtClean="0"/>
              <a:t>whAT </a:t>
            </a:r>
            <a:r>
              <a:rPr lang="en-US" sz="6600" dirty="0" smtClean="0"/>
              <a:t>is A Data Scientist?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What Is </a:t>
            </a:r>
            <a:br>
              <a:rPr lang="en-US" sz="7500" dirty="0" smtClean="0"/>
            </a:br>
            <a:r>
              <a:rPr lang="en-US" sz="7500" dirty="0" smtClean="0"/>
              <a:t>your </a:t>
            </a:r>
            <a:br>
              <a:rPr lang="en-US" sz="7500" dirty="0" smtClean="0"/>
            </a:br>
            <a:r>
              <a:rPr lang="en-US" sz="7500" dirty="0" smtClean="0"/>
              <a:t>definition?</a:t>
            </a:r>
            <a:endParaRPr lang="en-US" sz="75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6F4A1B40-4074-4A43-A415-862C3E2C212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4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IS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854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2" t="16552" r="30793" b="50000"/>
          <a:stretch/>
        </p:blipFill>
        <p:spPr bwMode="auto">
          <a:xfrm>
            <a:off x="1404937" y="1485900"/>
            <a:ext cx="6664753" cy="333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rPr>
              <a:pPr algn="r">
                <a:lnSpc>
                  <a:spcPts val="2304"/>
                </a:lnSpc>
              </a:pPr>
              <a:t>5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  <a:sym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2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184" r="31310" b="43540"/>
          <a:stretch/>
        </p:blipFill>
        <p:spPr bwMode="auto">
          <a:xfrm>
            <a:off x="1633537" y="1333500"/>
            <a:ext cx="5896303" cy="345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6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7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02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7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61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2166937" y="2596102"/>
            <a:ext cx="2468880" cy="2468880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414337" y="1181100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Data Scientists solve 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complex problems</a:t>
            </a:r>
          </a:p>
          <a:p>
            <a:pPr marL="0" indent="0">
              <a:buFont typeface="Lucida Grande" charset="0"/>
              <a:buNone/>
            </a:pPr>
            <a:r>
              <a:rPr lang="en-US" kern="0" dirty="0" smtClean="0"/>
              <a:t>using data mining techniques</a:t>
            </a:r>
          </a:p>
          <a:p>
            <a:pPr marL="0" indent="0">
              <a:buFont typeface="Lucida Grande" charset="0"/>
              <a:buNone/>
            </a:pP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517787" y="2946952"/>
            <a:ext cx="1767181" cy="1767181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8" name="Oval 7"/>
          <p:cNvSpPr/>
          <p:nvPr/>
        </p:nvSpPr>
        <p:spPr bwMode="auto">
          <a:xfrm>
            <a:off x="2902614" y="3331779"/>
            <a:ext cx="997527" cy="997527"/>
          </a:xfrm>
          <a:prstGeom prst="ellipse">
            <a:avLst/>
          </a:prstGeom>
          <a:solidFill>
            <a:srgbClr val="23C2BC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526832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WHAT </a:t>
            </a:r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IS A DATA SCIENTIST?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50288" y="565150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ts val="2304"/>
              </a:lnSpc>
            </a:pPr>
            <a:fld id="{BD5AD749-DAD1-6A4A-A2AA-CB20EAD0AEB7}" type="slidenum">
              <a:rPr lang="en-US"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</a:rPr>
              <a:pPr algn="r">
                <a:lnSpc>
                  <a:spcPts val="2304"/>
                </a:lnSpc>
              </a:pPr>
              <a:t>8</a:t>
            </a:fld>
            <a:endParaRPr lang="en-US" sz="2300" b="1" dirty="0">
              <a:solidFill>
                <a:schemeClr val="tx1"/>
              </a:solidFill>
              <a:latin typeface="+mj-lt"/>
              <a:ea typeface="ＭＳ Ｐゴシック" charset="0"/>
              <a:cs typeface="PFDinTextCompPro-Bold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448828" y="3485964"/>
            <a:ext cx="1988343" cy="6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Computer Science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278891" y="2573241"/>
            <a:ext cx="2468880" cy="2468880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2" name="Oval 11"/>
          <p:cNvSpPr/>
          <p:nvPr/>
        </p:nvSpPr>
        <p:spPr bwMode="auto">
          <a:xfrm>
            <a:off x="4629741" y="2924091"/>
            <a:ext cx="1767181" cy="1767181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3" name="Oval 12"/>
          <p:cNvSpPr/>
          <p:nvPr/>
        </p:nvSpPr>
        <p:spPr bwMode="auto">
          <a:xfrm>
            <a:off x="5014568" y="3308918"/>
            <a:ext cx="997527" cy="997527"/>
          </a:xfrm>
          <a:prstGeom prst="ellipse">
            <a:avLst/>
          </a:prstGeom>
          <a:solidFill>
            <a:srgbClr val="FF0054">
              <a:alpha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4622842" y="3632638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Statistics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27217" y="1028700"/>
            <a:ext cx="2468880" cy="2468880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6" name="Oval 15"/>
          <p:cNvSpPr/>
          <p:nvPr/>
        </p:nvSpPr>
        <p:spPr bwMode="auto">
          <a:xfrm>
            <a:off x="3578067" y="1379550"/>
            <a:ext cx="1767181" cy="1767181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7" name="Oval 16"/>
          <p:cNvSpPr/>
          <p:nvPr/>
        </p:nvSpPr>
        <p:spPr bwMode="auto">
          <a:xfrm>
            <a:off x="3962894" y="1764377"/>
            <a:ext cx="997527" cy="997527"/>
          </a:xfrm>
          <a:prstGeom prst="ellipse">
            <a:avLst/>
          </a:prstGeom>
          <a:solidFill>
            <a:srgbClr val="FBD025">
              <a:alpha val="4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18" name="Subtitle 2"/>
          <p:cNvSpPr txBox="1">
            <a:spLocks/>
          </p:cNvSpPr>
          <p:nvPr/>
        </p:nvSpPr>
        <p:spPr bwMode="auto">
          <a:xfrm>
            <a:off x="3533595" y="1943100"/>
            <a:ext cx="198834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Problem </a:t>
            </a:r>
          </a:p>
          <a:p>
            <a:pPr marL="0" indent="0" algn="ctr">
              <a:buFont typeface="Lucida Grande" charset="0"/>
              <a:buNone/>
            </a:pPr>
            <a:r>
              <a:rPr lang="en-US" sz="1800" b="1" kern="0" dirty="0" smtClean="0"/>
              <a:t>Domain</a:t>
            </a:r>
          </a:p>
          <a:p>
            <a:pPr marL="0" indent="0">
              <a:buFont typeface="Lucida Grande" charset="0"/>
              <a:buNone/>
            </a:pPr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sz="1800" b="1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6129337" y="1032162"/>
            <a:ext cx="2812880" cy="139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5828" tIns="32914" rIns="65828" bIns="32914" numCol="1" anchor="t" anchorCtr="0" compatLnSpc="1">
            <a:prstTxWarp prst="textNoShape">
              <a:avLst/>
            </a:prstTxWarp>
          </a:bodyPr>
          <a:lstStyle>
            <a:lvl1pPr marL="1460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2921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4381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58420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730250" indent="-146050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060557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389695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1718833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047972" indent="-146284" algn="l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Char char="‣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 charset="0"/>
              <a:buNone/>
            </a:pPr>
            <a:r>
              <a:rPr lang="en-US" kern="0" dirty="0" smtClean="0"/>
              <a:t>Wide variance in terms of skillsets: many job descriptions are more appropriate for a team of data scientists</a:t>
            </a:r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endParaRPr lang="en-US" kern="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22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34671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6600" dirty="0"/>
              <a:t>I</a:t>
            </a:r>
            <a:r>
              <a:rPr lang="en-US" sz="6600" dirty="0" smtClean="0"/>
              <a:t>. How Data Scientists Add Value</a:t>
            </a:r>
            <a:endParaRPr lang="en-US" sz="6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886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eneral Assembly">
    <a:dk1>
      <a:srgbClr val="000000"/>
    </a:dk1>
    <a:lt1>
      <a:srgbClr val="FFFFFF"/>
    </a:lt1>
    <a:dk2>
      <a:srgbClr val="000000"/>
    </a:dk2>
    <a:lt2>
      <a:srgbClr val="808080"/>
    </a:lt2>
    <a:accent1>
      <a:srgbClr val="650A34"/>
    </a:accent1>
    <a:accent2>
      <a:srgbClr val="ED203B"/>
    </a:accent2>
    <a:accent3>
      <a:srgbClr val="FF9DB6"/>
    </a:accent3>
    <a:accent4>
      <a:srgbClr val="FFD707"/>
    </a:accent4>
    <a:accent5>
      <a:srgbClr val="78E6D2"/>
    </a:accent5>
    <a:accent6>
      <a:srgbClr val="23C2BC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8869</TotalTime>
  <Pages>0</Pages>
  <Words>649</Words>
  <Characters>0</Characters>
  <Application>Microsoft Office PowerPoint</Application>
  <PresentationFormat>Custom</PresentationFormat>
  <Lines>0</Lines>
  <Paragraphs>165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GA_Instructor_Template_Deck</vt:lpstr>
      <vt:lpstr>Agenda</vt:lpstr>
      <vt:lpstr> DATA SCIENCE Class 1: Intro to Data Science</vt:lpstr>
      <vt:lpstr> 0.   whAT Is A Data Scientist? I.    How Data Scientists Add Value II.   the Data SCIENCE Workflow III.  Qualities of a good Data Scientist</vt:lpstr>
      <vt:lpstr>0. whAT is A Data Scientist?</vt:lpstr>
      <vt:lpstr>What Is  your  definition?</vt:lpstr>
      <vt:lpstr>PowerPoint Presentation</vt:lpstr>
      <vt:lpstr>PowerPoint Presentation</vt:lpstr>
      <vt:lpstr>PowerPoint Presentation</vt:lpstr>
      <vt:lpstr>PowerPoint Presentation</vt:lpstr>
      <vt:lpstr>I. How Data Scientists Add Value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0. Define the  Problem /  Question</vt:lpstr>
      <vt:lpstr>I. IDENTIFY AND  COLLECT DATA</vt:lpstr>
      <vt:lpstr>II. EXPLORE AND  PREPARE DATA</vt:lpstr>
      <vt:lpstr>III. BUILD AND EVALUATE Models</vt:lpstr>
      <vt:lpstr>IV. COMMUNICATE  RESULTS</vt:lpstr>
      <vt:lpstr>III. Qualities of a good data scientist</vt:lpstr>
      <vt:lpstr>Communicates  Clearly</vt:lpstr>
      <vt:lpstr>Understands  the pros &amp; cons  of different techniques</vt:lpstr>
      <vt:lpstr>STATISTICIANS, LIKE ARTISTS, have the bad habit of falling in love with their models - George Box</vt:lpstr>
      <vt:lpstr>Retains  Intellectual  Humility</vt:lpstr>
      <vt:lpstr>Asks Rational Questions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Davis, Josiah</cp:lastModifiedBy>
  <cp:revision>601</cp:revision>
  <dcterms:modified xsi:type="dcterms:W3CDTF">2015-02-19T12:56:07Z</dcterms:modified>
</cp:coreProperties>
</file>